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ans 3"/>
      <p:regular r:id="rId17"/>
    </p:embeddedFont>
    <p:embeddedFont>
      <p:font typeface="Source Sans 3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shifting purchasing patterns across demographics, product categories, and sales channels is crucial for improving sales, boosting customer satisfaction, and fostering long-term loyalty.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867" y="508278"/>
            <a:ext cx="8128516" cy="5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Strategic Business Recommendations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46867" y="1421606"/>
            <a:ext cx="415885" cy="415885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4317" y="1499056"/>
            <a:ext cx="260866" cy="2608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47537" y="1485067"/>
            <a:ext cx="308657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Targeted Loyalty Conversion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247537" y="1867733"/>
            <a:ext cx="1273599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Convert 72.4% of repeat buyers into subscribers with a "loyalty bonus" campaign.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6867" y="2533174"/>
            <a:ext cx="415885" cy="415885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317" y="2610624"/>
            <a:ext cx="260866" cy="2608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47537" y="2596634"/>
            <a:ext cx="228350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Male-Centric Growth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1247537" y="2979301"/>
            <a:ext cx="1273599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Prioritize marketing budgets towards male-focused channels and product categories.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46867" y="3644741"/>
            <a:ext cx="415885" cy="415885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317" y="3722191"/>
            <a:ext cx="260866" cy="2608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47537" y="3708202"/>
            <a:ext cx="233826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Strategic Discounting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1247537" y="4090868"/>
            <a:ext cx="1273599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high-elasticity items (Hats, Sneakers) as "loss leaders" for traffic generation.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46867" y="4756309"/>
            <a:ext cx="415885" cy="415885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317" y="4833759"/>
            <a:ext cx="260866" cy="26086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47537" y="4819769"/>
            <a:ext cx="289369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Premium Shipping Upsells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1247537" y="5202436"/>
            <a:ext cx="1273599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"Free Express Shipping on orders over $75" to incentivize larger basket sizes.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46867" y="5867876"/>
            <a:ext cx="415885" cy="415885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317" y="5945326"/>
            <a:ext cx="260866" cy="26086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247537" y="5931337"/>
            <a:ext cx="244459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Quality-Led Marketing</a:t>
            </a:r>
            <a:endParaRPr lang="en-US" sz="1700" dirty="0"/>
          </a:p>
        </p:txBody>
      </p:sp>
      <p:sp>
        <p:nvSpPr>
          <p:cNvPr id="22" name="Text 15"/>
          <p:cNvSpPr/>
          <p:nvPr/>
        </p:nvSpPr>
        <p:spPr>
          <a:xfrm>
            <a:off x="1247537" y="6314003"/>
            <a:ext cx="1273599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highly-rated products (Gloves, Sandals, Boots) in "Customer Choice" modules.</a:t>
            </a:r>
            <a:endParaRPr lang="en-US" sz="1450" dirty="0"/>
          </a:p>
        </p:txBody>
      </p:sp>
      <p:sp>
        <p:nvSpPr>
          <p:cNvPr id="23" name="Shape 16"/>
          <p:cNvSpPr/>
          <p:nvPr/>
        </p:nvSpPr>
        <p:spPr>
          <a:xfrm>
            <a:off x="646867" y="6979444"/>
            <a:ext cx="415885" cy="415885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4317" y="7056894"/>
            <a:ext cx="260866" cy="260866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247537" y="7042904"/>
            <a:ext cx="335113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Age-Specific Campaign Timing</a:t>
            </a:r>
            <a:endParaRPr lang="en-US" sz="1700" dirty="0"/>
          </a:p>
        </p:txBody>
      </p:sp>
      <p:sp>
        <p:nvSpPr>
          <p:cNvPr id="26" name="Text 18"/>
          <p:cNvSpPr/>
          <p:nvPr/>
        </p:nvSpPr>
        <p:spPr>
          <a:xfrm>
            <a:off x="1247537" y="7425571"/>
            <a:ext cx="1273599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Broad-reach branding for 26-65 age cohorts; aggressive "first-purchase" incentives for 18-25 and 66-75 groups.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957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58703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4858703"/>
            <a:ext cx="121920" cy="2567226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6" name="Text 3"/>
          <p:cNvSpPr/>
          <p:nvPr/>
        </p:nvSpPr>
        <p:spPr>
          <a:xfrm>
            <a:off x="119895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5624036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consumer shopping data to understand purchasing patterns and key drivers behind decisions.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4858703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05293" y="4858703"/>
            <a:ext cx="121920" cy="2567226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10" name="Text 7"/>
          <p:cNvSpPr/>
          <p:nvPr/>
        </p:nvSpPr>
        <p:spPr>
          <a:xfrm>
            <a:off x="559700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97009" y="5624036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 sales, boost customer satisfaction, and foster long-term loyalty through actionable recommendations.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4858703"/>
            <a:ext cx="4158853" cy="2567226"/>
          </a:xfrm>
          <a:prstGeom prst="roundRect">
            <a:avLst>
              <a:gd name="adj" fmla="val 569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3343" y="4858703"/>
            <a:ext cx="121920" cy="2567226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14" name="Text 11"/>
          <p:cNvSpPr/>
          <p:nvPr/>
        </p:nvSpPr>
        <p:spPr>
          <a:xfrm>
            <a:off x="999505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95059" y="5624036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 marketing and product strategies based on data-driven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62" y="510659"/>
            <a:ext cx="8737759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Dataset Summary: Architecture &amp; Scope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9962" y="1520904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Total Volume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49962" y="1979533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3,900 unique transaction records.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9962" y="2462332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Feature Set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649962" y="2920960"/>
            <a:ext cx="643866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18 specialized variables capturing demographic, transactional, and behavioral dimensions.</a:t>
            </a:r>
            <a:endParaRPr lang="en-US" sz="14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9396" y="1544122"/>
            <a:ext cx="6438662" cy="64386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49962" y="8400455"/>
            <a:ext cx="1333047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dataset is highly complete, with only 37 missing values in "Review Rating".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027" y="496253"/>
            <a:ext cx="4887397" cy="530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Variables Included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027" y="1297662"/>
            <a:ext cx="451128" cy="4511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8027" y="1974294"/>
            <a:ext cx="21231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Demographics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118027" y="2347793"/>
            <a:ext cx="78807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Age, Gender, Location.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8027" y="2997398"/>
            <a:ext cx="451128" cy="4511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8027" y="3674031"/>
            <a:ext cx="21231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Transactional Data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118027" y="4047530"/>
            <a:ext cx="78807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Item, Category, Purchase Amount (USD), Payment Method.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8027" y="4697135"/>
            <a:ext cx="451128" cy="4511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8027" y="5373767"/>
            <a:ext cx="2289810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Behavioral Indicators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118027" y="5747266"/>
            <a:ext cx="78807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Rating, Frequency, Previous Purchases.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8027" y="6396871"/>
            <a:ext cx="451128" cy="4511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8027" y="7073503"/>
            <a:ext cx="231576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Logistics &amp; Incentives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118027" y="7447002"/>
            <a:ext cx="78807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Shipping Type, Season, Subscription Status, Discount Applied, Promo Code Used.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055" y="525423"/>
            <a:ext cx="7806690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Exploratory Data Analysis (EDA) with Python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55055" y="1935837"/>
            <a:ext cx="190976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5055" y="2237542"/>
            <a:ext cx="7806690" cy="2286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6" name="Text 3"/>
          <p:cNvSpPr/>
          <p:nvPr/>
        </p:nvSpPr>
        <p:spPr>
          <a:xfrm>
            <a:off x="6155055" y="2378750"/>
            <a:ext cx="310122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155055" y="2774275"/>
            <a:ext cx="780669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 using Pandas; used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data.info()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data.describe()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initial insights.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55055" y="3429476"/>
            <a:ext cx="190976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55055" y="3731181"/>
            <a:ext cx="7806690" cy="2286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0" name="Text 7"/>
          <p:cNvSpPr/>
          <p:nvPr/>
        </p:nvSpPr>
        <p:spPr>
          <a:xfrm>
            <a:off x="6155055" y="3872389"/>
            <a:ext cx="374773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Missing Values &amp; Standardization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155055" y="4267914"/>
            <a:ext cx="780669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and replaced 37 missing "Review Rating" values; renamed columns to snake case.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55055" y="4907875"/>
            <a:ext cx="190976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5055" y="5209580"/>
            <a:ext cx="7806690" cy="2286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4" name="Text 11"/>
          <p:cNvSpPr/>
          <p:nvPr/>
        </p:nvSpPr>
        <p:spPr>
          <a:xfrm>
            <a:off x="6155055" y="5350788"/>
            <a:ext cx="2288143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155055" y="5746313"/>
            <a:ext cx="780669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columns.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55055" y="6401514"/>
            <a:ext cx="190976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55055" y="6703219"/>
            <a:ext cx="7806690" cy="2286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8" name="Text 15"/>
          <p:cNvSpPr/>
          <p:nvPr/>
        </p:nvSpPr>
        <p:spPr>
          <a:xfrm>
            <a:off x="6155055" y="6844427"/>
            <a:ext cx="349388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Consistency &amp; Integration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155055" y="7239953"/>
            <a:ext cx="780669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Removed redundant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promo_code_used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; loaded data into PostgreSQL database.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62" y="510659"/>
            <a:ext cx="8269010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Business Question Analysis Using SQL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9962" y="1520904"/>
            <a:ext cx="2513409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Gender-Based Revenue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49962" y="1979533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contribute 68% ($157,890) of total revenue.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9962" y="2462332"/>
            <a:ext cx="2867382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Top 5 Highest-Rated Items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649962" y="2920960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 (3.86), Sandals (3.84), Boots (3.82), Hat (3.8), Skirt (3.78).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9962" y="3403759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Subscription ROI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49962" y="3862388"/>
            <a:ext cx="64386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Subscribers have higher average purchase amounts.</a:t>
            </a:r>
            <a:endParaRPr lang="en-US" sz="14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9396" y="1544122"/>
            <a:ext cx="6438662" cy="643866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49962" y="8400455"/>
            <a:ext cx="1333047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SQL analyses provide critical insights into customer behavior and product performance.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7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765" y="470416"/>
            <a:ext cx="6255901" cy="503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Insights from SQL Analysis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98765" y="1486733"/>
            <a:ext cx="7946469" cy="1249442"/>
          </a:xfrm>
          <a:prstGeom prst="roundRect">
            <a:avLst>
              <a:gd name="adj" fmla="val 878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98765" y="1463873"/>
            <a:ext cx="7946469" cy="91440"/>
          </a:xfrm>
          <a:prstGeom prst="roundRect">
            <a:avLst>
              <a:gd name="adj" fmla="val 78584"/>
            </a:avLst>
          </a:prstGeom>
          <a:solidFill>
            <a:srgbClr val="E851B2"/>
          </a:solidFill>
          <a:ln/>
        </p:spPr>
      </p:sp>
      <p:sp>
        <p:nvSpPr>
          <p:cNvPr id="6" name="Shape 3"/>
          <p:cNvSpPr/>
          <p:nvPr/>
        </p:nvSpPr>
        <p:spPr>
          <a:xfrm>
            <a:off x="4315420" y="1230154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E851B2"/>
          </a:solidFill>
          <a:ln/>
        </p:spPr>
      </p:sp>
      <p:sp>
        <p:nvSpPr>
          <p:cNvPr id="7" name="Text 4"/>
          <p:cNvSpPr/>
          <p:nvPr/>
        </p:nvSpPr>
        <p:spPr>
          <a:xfrm>
            <a:off x="4469368" y="1358384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2599" y="1914406"/>
            <a:ext cx="20181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Discount Utilization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2599" y="2268617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High-value consumers show specific discount trends.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8765" y="3163729"/>
            <a:ext cx="7946469" cy="1249442"/>
          </a:xfrm>
          <a:prstGeom prst="roundRect">
            <a:avLst>
              <a:gd name="adj" fmla="val 878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98765" y="3140869"/>
            <a:ext cx="7946469" cy="91440"/>
          </a:xfrm>
          <a:prstGeom prst="roundRect">
            <a:avLst>
              <a:gd name="adj" fmla="val 78584"/>
            </a:avLst>
          </a:prstGeom>
          <a:solidFill>
            <a:srgbClr val="E851B2"/>
          </a:solidFill>
          <a:ln/>
        </p:spPr>
      </p:sp>
      <p:sp>
        <p:nvSpPr>
          <p:cNvPr id="12" name="Shape 9"/>
          <p:cNvSpPr/>
          <p:nvPr/>
        </p:nvSpPr>
        <p:spPr>
          <a:xfrm>
            <a:off x="4315420" y="2907149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E851B2"/>
          </a:solidFill>
          <a:ln/>
        </p:spPr>
      </p:sp>
      <p:sp>
        <p:nvSpPr>
          <p:cNvPr id="13" name="Text 10"/>
          <p:cNvSpPr/>
          <p:nvPr/>
        </p:nvSpPr>
        <p:spPr>
          <a:xfrm>
            <a:off x="4469368" y="3035379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92599" y="3591401"/>
            <a:ext cx="240756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Shipping Method Spend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92599" y="3945612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 Shipping correlates with higher average order value.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98765" y="4840724"/>
            <a:ext cx="7946469" cy="1249442"/>
          </a:xfrm>
          <a:prstGeom prst="roundRect">
            <a:avLst>
              <a:gd name="adj" fmla="val 878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598765" y="4817864"/>
            <a:ext cx="7946469" cy="91440"/>
          </a:xfrm>
          <a:prstGeom prst="roundRect">
            <a:avLst>
              <a:gd name="adj" fmla="val 78584"/>
            </a:avLst>
          </a:prstGeom>
          <a:solidFill>
            <a:srgbClr val="E851B2"/>
          </a:solidFill>
          <a:ln/>
        </p:spPr>
      </p:sp>
      <p:sp>
        <p:nvSpPr>
          <p:cNvPr id="18" name="Shape 15"/>
          <p:cNvSpPr/>
          <p:nvPr/>
        </p:nvSpPr>
        <p:spPr>
          <a:xfrm>
            <a:off x="4315420" y="4584144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E851B2"/>
          </a:solidFill>
          <a:ln/>
        </p:spPr>
      </p:sp>
      <p:sp>
        <p:nvSpPr>
          <p:cNvPr id="19" name="Text 16"/>
          <p:cNvSpPr/>
          <p:nvPr/>
        </p:nvSpPr>
        <p:spPr>
          <a:xfrm>
            <a:off x="4469368" y="4712375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92599" y="5268397"/>
            <a:ext cx="2012752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Price Elasticity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792599" y="5622607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Hats and Sneakers are highly sensitive to discounts.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598765" y="6517719"/>
            <a:ext cx="7946469" cy="1249442"/>
          </a:xfrm>
          <a:prstGeom prst="roundRect">
            <a:avLst>
              <a:gd name="adj" fmla="val 878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598765" y="6494859"/>
            <a:ext cx="7946469" cy="91440"/>
          </a:xfrm>
          <a:prstGeom prst="roundRect">
            <a:avLst>
              <a:gd name="adj" fmla="val 78584"/>
            </a:avLst>
          </a:prstGeom>
          <a:solidFill>
            <a:srgbClr val="E851B2"/>
          </a:solidFill>
          <a:ln/>
        </p:spPr>
      </p:sp>
      <p:sp>
        <p:nvSpPr>
          <p:cNvPr id="24" name="Shape 21"/>
          <p:cNvSpPr/>
          <p:nvPr/>
        </p:nvSpPr>
        <p:spPr>
          <a:xfrm>
            <a:off x="4315420" y="6261140"/>
            <a:ext cx="513159" cy="513159"/>
          </a:xfrm>
          <a:prstGeom prst="roundRect">
            <a:avLst>
              <a:gd name="adj" fmla="val 178190"/>
            </a:avLst>
          </a:prstGeom>
          <a:solidFill>
            <a:srgbClr val="E851B2"/>
          </a:solidFill>
          <a:ln/>
        </p:spPr>
      </p:sp>
      <p:sp>
        <p:nvSpPr>
          <p:cNvPr id="25" name="Text 22"/>
          <p:cNvSpPr/>
          <p:nvPr/>
        </p:nvSpPr>
        <p:spPr>
          <a:xfrm>
            <a:off x="4469368" y="6389370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92599" y="6945392"/>
            <a:ext cx="2012752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Customer Lifecycle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792599" y="7299603"/>
            <a:ext cx="755880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 customers (3,116) dominate, with 83 new customers.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525" y="458391"/>
            <a:ext cx="8638818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Hero Product Performance &amp; Demographics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83525" y="1365409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Hero Products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83525" y="1777127"/>
            <a:ext cx="652831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Jewelry, Sunglasses, and Belt are top in Accessories. Blouse, Pants, and Shirt lead in Clothing. Sandals are top in Footwear.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3525" y="2477214"/>
            <a:ext cx="222932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Retention Opportunity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83525" y="2888933"/>
            <a:ext cx="652831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2,518 non-subscribing repeat buyers present a conversion opportunity.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6179" y="1386245"/>
            <a:ext cx="6528316" cy="652831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83525" y="8352115"/>
            <a:ext cx="1985963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Age Cohort Revenue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83525" y="8847177"/>
            <a:ext cx="1346334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is consistent across Young Adult, Middle Aged, Adult, and Senior groups, with Young Adult leading at $62,143.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Customer Behavior Dashboards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dashboards provide a comprehensive visual overview of customer behavior, enabling quick insights and data-driven decisions.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2025-12-29T12:46:56Z</dcterms:created>
  <dcterms:modified xsi:type="dcterms:W3CDTF">2025-12-29T12:46:56Z</dcterms:modified>
</cp:coreProperties>
</file>